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98425" algn="l" rtl="0" fontAlgn="base">
      <a:spcBef>
        <a:spcPct val="50000"/>
      </a:spcBef>
      <a:spcAft>
        <a:spcPct val="0"/>
      </a:spcAft>
      <a:buChar char="•"/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1041400" indent="-198438" algn="l" rtl="0" fontAlgn="base">
      <a:spcBef>
        <a:spcPct val="50000"/>
      </a:spcBef>
      <a:spcAft>
        <a:spcPct val="0"/>
      </a:spcAft>
      <a:buChar char="•"/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298450" algn="l" rtl="0" fontAlgn="base">
      <a:spcBef>
        <a:spcPct val="50000"/>
      </a:spcBef>
      <a:spcAft>
        <a:spcPct val="0"/>
      </a:spcAft>
      <a:buChar char="•"/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2085975" indent="-398463" algn="l" rtl="0" fontAlgn="base">
      <a:spcBef>
        <a:spcPct val="50000"/>
      </a:spcBef>
      <a:spcAft>
        <a:spcPct val="0"/>
      </a:spcAft>
      <a:buChar char="•"/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64">
          <p15:clr>
            <a:srgbClr val="A4A3A4"/>
          </p15:clr>
        </p15:guide>
        <p15:guide id="2" orient="horz" pos="26418">
          <p15:clr>
            <a:srgbClr val="A4A3A4"/>
          </p15:clr>
        </p15:guide>
        <p15:guide id="3" pos="596">
          <p15:clr>
            <a:srgbClr val="A4A3A4"/>
          </p15:clr>
        </p15:guide>
        <p15:guide id="4" pos="18470">
          <p15:clr>
            <a:srgbClr val="A4A3A4"/>
          </p15:clr>
        </p15:guide>
        <p15:guide id="5" pos="9295">
          <p15:clr>
            <a:srgbClr val="A4A3A4"/>
          </p15:clr>
        </p15:guide>
        <p15:guide id="6" pos="98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D Abdur Rouf Sarkar" initials="MARS" lastIdx="1" clrIdx="0">
    <p:extLst>
      <p:ext uri="{19B8F6BF-5375-455C-9EA6-DF929625EA0E}">
        <p15:presenceInfo xmlns:p15="http://schemas.microsoft.com/office/powerpoint/2012/main" xmlns="" userId="ed150325dce1f674" providerId="Windows Live"/>
      </p:ext>
    </p:extLst>
  </p:cmAuthor>
  <p:cmAuthor id="2" name="SazzadPC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  <a:srgbClr val="C6E6A2"/>
    <a:srgbClr val="FFFF66"/>
    <a:srgbClr val="00CC00"/>
    <a:srgbClr val="009200"/>
    <a:srgbClr val="008000"/>
    <a:srgbClr val="00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6880" autoAdjust="0"/>
  </p:normalViewPr>
  <p:slideViewPr>
    <p:cSldViewPr snapToGrid="0">
      <p:cViewPr>
        <p:scale>
          <a:sx n="50" d="100"/>
          <a:sy n="50" d="100"/>
        </p:scale>
        <p:origin x="-120" y="-72"/>
      </p:cViewPr>
      <p:guideLst>
        <p:guide orient="horz" pos="764"/>
        <p:guide orient="horz" pos="26418"/>
        <p:guide pos="596"/>
        <p:guide pos="18470"/>
        <p:guide pos="9295"/>
        <p:guide pos="98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274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fld id="{1647B79B-2330-4E13-962F-6E965A5C2FBC}" type="datetimeFigureOut">
              <a:rPr lang="en-US"/>
              <a:pPr>
                <a:defRPr/>
              </a:pPr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0"/>
              </a:spcBef>
              <a:buFontTx/>
              <a:buNone/>
              <a:defRPr sz="1200" b="0"/>
            </a:lvl1pPr>
          </a:lstStyle>
          <a:p>
            <a:pPr>
              <a:defRPr/>
            </a:pPr>
            <a:fld id="{F4DA2142-E0D3-43C2-A8D4-230AB75B9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42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indent="-98425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1400" indent="-198438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indent="-298450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indent="-398463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9050" algn="l" defTabSz="104362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0861" algn="l" defTabSz="104362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2671" algn="l" defTabSz="104362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4481" algn="l" defTabSz="104362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1117C7-6F1D-4258-8382-4F4C73FF4F3F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15898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9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4500"/>
            <a:ext cx="27241500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9366" tIns="214683" rIns="429366" bIns="2146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9366" tIns="214683" rIns="429366" bIns="214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2888" y="38969950"/>
            <a:ext cx="706278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9366" tIns="214683" rIns="429366" bIns="21468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66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0975" y="38969950"/>
            <a:ext cx="95853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9366" tIns="214683" rIns="429366" bIns="214683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66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1600" y="38969950"/>
            <a:ext cx="70627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9366" tIns="214683" rIns="429366" bIns="21468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6600" b="0"/>
            </a:lvl1pPr>
          </a:lstStyle>
          <a:p>
            <a:pPr>
              <a:defRPr/>
            </a:pPr>
            <a:fld id="{F8116118-60EF-45B4-BEA9-1AF8EAEC0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rice background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" y="0"/>
            <a:ext cx="30330775" cy="427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Freeform 10"/>
          <p:cNvSpPr>
            <a:spLocks/>
          </p:cNvSpPr>
          <p:nvPr userDrawn="1"/>
        </p:nvSpPr>
        <p:spPr bwMode="auto">
          <a:xfrm flipH="1">
            <a:off x="-79375" y="123825"/>
            <a:ext cx="30333950" cy="42794238"/>
          </a:xfrm>
          <a:custGeom>
            <a:avLst/>
            <a:gdLst>
              <a:gd name="T0" fmla="*/ 30334011 w 18472"/>
              <a:gd name="T1" fmla="*/ 42721800 h 23040"/>
              <a:gd name="T2" fmla="*/ 0 w 18472"/>
              <a:gd name="T3" fmla="*/ 42794238 h 23040"/>
              <a:gd name="T4" fmla="*/ 30332369 w 18472"/>
              <a:gd name="T5" fmla="*/ 0 h 23040"/>
              <a:gd name="T6" fmla="*/ 30334011 w 18472"/>
              <a:gd name="T7" fmla="*/ 42721800 h 230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472" h="23040">
                <a:moveTo>
                  <a:pt x="18472" y="23001"/>
                </a:moveTo>
                <a:lnTo>
                  <a:pt x="0" y="23040"/>
                </a:lnTo>
                <a:cubicBezTo>
                  <a:pt x="11146" y="20784"/>
                  <a:pt x="17592" y="12893"/>
                  <a:pt x="18471" y="0"/>
                </a:cubicBezTo>
                <a:cubicBezTo>
                  <a:pt x="18472" y="11501"/>
                  <a:pt x="18472" y="23001"/>
                  <a:pt x="18472" y="23001"/>
                </a:cubicBezTo>
                <a:close/>
              </a:path>
            </a:pathLst>
          </a:custGeom>
          <a:solidFill>
            <a:srgbClr val="DAD58E">
              <a:alpha val="1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4362" tIns="52181" rIns="104362" bIns="52181"/>
          <a:lstStyle/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1" t="3059" r="5969" b="5853"/>
          <a:stretch>
            <a:fillRect/>
          </a:stretch>
        </p:blipFill>
        <p:spPr bwMode="auto">
          <a:xfrm>
            <a:off x="990600" y="1247774"/>
            <a:ext cx="2897021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r="4185"/>
          <a:stretch>
            <a:fillRect/>
          </a:stretch>
        </p:blipFill>
        <p:spPr bwMode="auto">
          <a:xfrm>
            <a:off x="25354176" y="1247773"/>
            <a:ext cx="4371761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0900" y="39671625"/>
            <a:ext cx="7285037" cy="216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ctr" defTabSz="42926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926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2pPr>
      <a:lvl3pPr algn="ctr" defTabSz="42926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3pPr>
      <a:lvl4pPr algn="ctr" defTabSz="42926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4pPr>
      <a:lvl5pPr algn="ctr" defTabSz="42926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5pPr>
      <a:lvl6pPr marL="521810" algn="ctr" defTabSz="4294062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6pPr>
      <a:lvl7pPr marL="1043621" algn="ctr" defTabSz="4294062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7pPr>
      <a:lvl8pPr marL="1565431" algn="ctr" defTabSz="4294062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8pPr>
      <a:lvl9pPr marL="2087240" algn="ctr" defTabSz="4294062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9pPr>
    </p:titleStyle>
    <p:bodyStyle>
      <a:lvl1pPr marL="1608138" indent="-1608138" algn="l" defTabSz="4292600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+mn-ea"/>
          <a:cs typeface="+mn-cs"/>
        </a:defRPr>
      </a:lvl1pPr>
      <a:lvl2pPr marL="3486150" indent="-1339850" algn="l" defTabSz="4292600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</a:defRPr>
      </a:lvl2pPr>
      <a:lvl3pPr marL="5365750" indent="-1071563" algn="l" defTabSz="4292600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12050" indent="-1071563" algn="l" defTabSz="4292600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658350" indent="-1071563" algn="l" defTabSz="42926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10182545" indent="-1072610" algn="l" defTabSz="4294062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704355" indent="-1072610" algn="l" defTabSz="4294062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1226165" indent="-1072610" algn="l" defTabSz="4294062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747976" indent="-1072610" algn="l" defTabSz="4294062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436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1810" algn="l" defTabSz="10436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621" algn="l" defTabSz="10436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431" algn="l" defTabSz="10436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7240" algn="l" defTabSz="10436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9050" algn="l" defTabSz="10436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30861" algn="l" defTabSz="10436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52671" algn="l" defTabSz="10436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74481" algn="l" defTabSz="10436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2"/>
          <p:cNvSpPr txBox="1">
            <a:spLocks noChangeArrowheads="1"/>
          </p:cNvSpPr>
          <p:nvPr/>
        </p:nvSpPr>
        <p:spPr bwMode="auto">
          <a:xfrm>
            <a:off x="4137025" y="1633538"/>
            <a:ext cx="20996275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62" tIns="52181" rIns="104362" bIns="52181">
            <a:spAutoFit/>
          </a:bodyPr>
          <a:lstStyle>
            <a:lvl1pPr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6000" dirty="0" smtClean="0">
                <a:solidFill>
                  <a:srgbClr val="008000"/>
                </a:solidFill>
              </a:rPr>
              <a:t>Title (60 point)</a:t>
            </a:r>
            <a:endParaRPr lang="en-US" sz="6000" dirty="0">
              <a:solidFill>
                <a:srgbClr val="008000"/>
              </a:solidFill>
            </a:endParaRPr>
          </a:p>
        </p:txBody>
      </p:sp>
      <p:sp>
        <p:nvSpPr>
          <p:cNvPr id="3075" name="Text Box 43"/>
          <p:cNvSpPr txBox="1">
            <a:spLocks noChangeArrowheads="1"/>
          </p:cNvSpPr>
          <p:nvPr/>
        </p:nvSpPr>
        <p:spPr bwMode="auto">
          <a:xfrm>
            <a:off x="1512888" y="3990975"/>
            <a:ext cx="27808237" cy="59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62" tIns="52181" rIns="104362" bIns="52181">
            <a:spAutoFit/>
          </a:bodyPr>
          <a:lstStyle>
            <a:lvl1pPr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9000"/>
              </a:lnSpc>
              <a:spcBef>
                <a:spcPct val="0"/>
              </a:spcBef>
              <a:buFontTx/>
              <a:buNone/>
            </a:pPr>
            <a:r>
              <a:rPr lang="en-US" sz="3200" dirty="0"/>
              <a:t>Authors: Name and </a:t>
            </a:r>
            <a:r>
              <a:rPr lang="en-US" sz="3200" dirty="0" smtClean="0"/>
              <a:t>Affiliation (32 points)</a:t>
            </a:r>
            <a:endParaRPr lang="en-US" sz="3200" dirty="0"/>
          </a:p>
        </p:txBody>
      </p:sp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946150" y="11198225"/>
            <a:ext cx="12577763" cy="65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62" tIns="52181" rIns="104362" bIns="52181">
            <a:spAutoFit/>
          </a:bodyPr>
          <a:lstStyle>
            <a:lvl1pPr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en-US" sz="3600" dirty="0" smtClean="0">
                <a:solidFill>
                  <a:srgbClr val="008000"/>
                </a:solidFill>
              </a:rPr>
              <a:t>Background </a:t>
            </a:r>
            <a:r>
              <a:rPr lang="en-US" sz="3600" dirty="0"/>
              <a:t>(sub heading: 36 points)</a:t>
            </a:r>
          </a:p>
        </p:txBody>
      </p:sp>
      <p:sp>
        <p:nvSpPr>
          <p:cNvPr id="3077" name="Text Box 49"/>
          <p:cNvSpPr txBox="1">
            <a:spLocks noChangeArrowheads="1"/>
          </p:cNvSpPr>
          <p:nvPr/>
        </p:nvSpPr>
        <p:spPr bwMode="auto">
          <a:xfrm>
            <a:off x="946150" y="16311563"/>
            <a:ext cx="12609513" cy="65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62" tIns="52181" rIns="104362" bIns="52181">
            <a:spAutoFit/>
          </a:bodyPr>
          <a:lstStyle>
            <a:lvl1pPr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en-US" sz="3600" dirty="0" smtClean="0">
                <a:solidFill>
                  <a:srgbClr val="008000"/>
                </a:solidFill>
              </a:rPr>
              <a:t>Objectives </a:t>
            </a:r>
            <a:r>
              <a:rPr lang="en-US" sz="3600" dirty="0"/>
              <a:t>(sub heading: 36 points)</a:t>
            </a:r>
          </a:p>
        </p:txBody>
      </p:sp>
      <p:sp>
        <p:nvSpPr>
          <p:cNvPr id="3078" name="Text Box 52"/>
          <p:cNvSpPr txBox="1">
            <a:spLocks noChangeArrowheads="1"/>
          </p:cNvSpPr>
          <p:nvPr/>
        </p:nvSpPr>
        <p:spPr bwMode="auto">
          <a:xfrm>
            <a:off x="946150" y="21067713"/>
            <a:ext cx="12609513" cy="65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62" tIns="52181" rIns="104362" bIns="52181">
            <a:spAutoFit/>
          </a:bodyPr>
          <a:lstStyle>
            <a:lvl1pPr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en-US" sz="3600" dirty="0">
                <a:solidFill>
                  <a:srgbClr val="008000"/>
                </a:solidFill>
              </a:rPr>
              <a:t>Materials and </a:t>
            </a:r>
            <a:r>
              <a:rPr lang="en-US" sz="3600" dirty="0" smtClean="0">
                <a:solidFill>
                  <a:srgbClr val="008000"/>
                </a:solidFill>
              </a:rPr>
              <a:t>Methods </a:t>
            </a:r>
            <a:r>
              <a:rPr lang="en-US" sz="3600" dirty="0"/>
              <a:t>(sub heading: 36 points)</a:t>
            </a:r>
          </a:p>
        </p:txBody>
      </p:sp>
      <p:sp>
        <p:nvSpPr>
          <p:cNvPr id="3079" name="Text Box 61"/>
          <p:cNvSpPr txBox="1">
            <a:spLocks noChangeArrowheads="1"/>
          </p:cNvSpPr>
          <p:nvPr/>
        </p:nvSpPr>
        <p:spPr bwMode="auto">
          <a:xfrm>
            <a:off x="15197138" y="11195050"/>
            <a:ext cx="12884150" cy="65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62" tIns="52181" rIns="104362" bIns="52181">
            <a:spAutoFit/>
          </a:bodyPr>
          <a:lstStyle>
            <a:lvl1pPr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6545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65455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en-US" sz="3600" dirty="0">
                <a:solidFill>
                  <a:srgbClr val="008000"/>
                </a:solidFill>
              </a:rPr>
              <a:t>Results and </a:t>
            </a:r>
            <a:r>
              <a:rPr lang="en-US" sz="3600" dirty="0" smtClean="0">
                <a:solidFill>
                  <a:srgbClr val="008000"/>
                </a:solidFill>
              </a:rPr>
              <a:t>Discussion </a:t>
            </a:r>
            <a:r>
              <a:rPr lang="en-US" sz="3600" dirty="0"/>
              <a:t>(sub heading: 36 points)</a:t>
            </a:r>
          </a:p>
        </p:txBody>
      </p:sp>
      <p:sp>
        <p:nvSpPr>
          <p:cNvPr id="3080" name="Rectangle 152"/>
          <p:cNvSpPr>
            <a:spLocks noChangeArrowheads="1"/>
          </p:cNvSpPr>
          <p:nvPr/>
        </p:nvSpPr>
        <p:spPr bwMode="auto">
          <a:xfrm>
            <a:off x="0" y="50800"/>
            <a:ext cx="2111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62" tIns="52181" rIns="104362" bIns="52181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8500" b="0"/>
          </a:p>
        </p:txBody>
      </p:sp>
      <p:sp>
        <p:nvSpPr>
          <p:cNvPr id="3081" name="Rectangle 150"/>
          <p:cNvSpPr>
            <a:spLocks noChangeArrowheads="1"/>
          </p:cNvSpPr>
          <p:nvPr/>
        </p:nvSpPr>
        <p:spPr bwMode="auto">
          <a:xfrm>
            <a:off x="15636875" y="29124275"/>
            <a:ext cx="4618038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62" tIns="52181" rIns="104362" bIns="52181"/>
          <a:lstStyle/>
          <a:p>
            <a:pPr>
              <a:spcBef>
                <a:spcPct val="0"/>
              </a:spcBef>
              <a:buFontTx/>
              <a:buNone/>
            </a:pPr>
            <a:endParaRPr lang="en-US" sz="8500" b="0"/>
          </a:p>
        </p:txBody>
      </p:sp>
      <p:sp>
        <p:nvSpPr>
          <p:cNvPr id="3082" name="Rectangle 310"/>
          <p:cNvSpPr>
            <a:spLocks noChangeArrowheads="1"/>
          </p:cNvSpPr>
          <p:nvPr/>
        </p:nvSpPr>
        <p:spPr bwMode="auto">
          <a:xfrm>
            <a:off x="0" y="50800"/>
            <a:ext cx="2111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62" tIns="52181" rIns="104362" bIns="52181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8500" b="0"/>
          </a:p>
        </p:txBody>
      </p:sp>
      <p:sp>
        <p:nvSpPr>
          <p:cNvPr id="3083" name="TextBox 264"/>
          <p:cNvSpPr txBox="1">
            <a:spLocks noChangeArrowheads="1"/>
          </p:cNvSpPr>
          <p:nvPr/>
        </p:nvSpPr>
        <p:spPr bwMode="auto">
          <a:xfrm>
            <a:off x="15625763" y="31303913"/>
            <a:ext cx="13682662" cy="65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62" tIns="52181" rIns="104362" bIns="52181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3600" dirty="0" smtClean="0">
                <a:solidFill>
                  <a:srgbClr val="008000"/>
                </a:solidFill>
              </a:rPr>
              <a:t>Conclusion </a:t>
            </a:r>
            <a:r>
              <a:rPr lang="en-US" sz="3600" dirty="0">
                <a:solidFill>
                  <a:srgbClr val="008000"/>
                </a:solidFill>
              </a:rPr>
              <a:t>and </a:t>
            </a:r>
            <a:r>
              <a:rPr lang="en-US" sz="3600" dirty="0" smtClean="0">
                <a:solidFill>
                  <a:srgbClr val="008000"/>
                </a:solidFill>
              </a:rPr>
              <a:t>Recommendations </a:t>
            </a:r>
            <a:r>
              <a:rPr lang="en-US" sz="3600" dirty="0"/>
              <a:t>(36 points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084" name="Text Box 154"/>
          <p:cNvSpPr txBox="1">
            <a:spLocks noChangeArrowheads="1"/>
          </p:cNvSpPr>
          <p:nvPr/>
        </p:nvSpPr>
        <p:spPr bwMode="auto">
          <a:xfrm>
            <a:off x="9237663" y="5886450"/>
            <a:ext cx="10410825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353" tIns="42177" rIns="84353" bIns="42177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3600" dirty="0" smtClean="0">
                <a:solidFill>
                  <a:srgbClr val="008000"/>
                </a:solidFill>
              </a:rPr>
              <a:t>Abstract </a:t>
            </a:r>
            <a:r>
              <a:rPr lang="en-US" sz="3600" dirty="0"/>
              <a:t>(sub heading: 36 points)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6312" y="6509228"/>
            <a:ext cx="28286561" cy="4517160"/>
          </a:xfrm>
          <a:prstGeom prst="rect">
            <a:avLst/>
          </a:prstGeom>
          <a:noFill/>
        </p:spPr>
        <p:txBody>
          <a:bodyPr lIns="84353" tIns="42177" rIns="84353" bIns="42177" numCol="2">
            <a:spAutoFit/>
          </a:bodyPr>
          <a:lstStyle/>
          <a:p>
            <a:pPr>
              <a:buNone/>
              <a:defRPr/>
            </a:pPr>
            <a:r>
              <a:rPr lang="en-US" sz="2400" dirty="0" smtClean="0"/>
              <a:t>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Abstract in two column (Text</a:t>
            </a:r>
            <a:r>
              <a:rPr lang="en-US" sz="2400" dirty="0"/>
              <a:t>: 24 points)</a:t>
            </a:r>
          </a:p>
        </p:txBody>
      </p:sp>
      <p:sp>
        <p:nvSpPr>
          <p:cNvPr id="3086" name="TextBox 2"/>
          <p:cNvSpPr txBox="1">
            <a:spLocks noChangeArrowheads="1"/>
          </p:cNvSpPr>
          <p:nvPr/>
        </p:nvSpPr>
        <p:spPr bwMode="auto">
          <a:xfrm>
            <a:off x="946150" y="11858625"/>
            <a:ext cx="13970000" cy="303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53" tIns="42177" rIns="84353" bIns="42177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 (Text: 24 points)</a:t>
            </a:r>
          </a:p>
        </p:txBody>
      </p:sp>
      <p:sp>
        <p:nvSpPr>
          <p:cNvPr id="3087" name="TextBox 14"/>
          <p:cNvSpPr txBox="1">
            <a:spLocks noChangeArrowheads="1"/>
          </p:cNvSpPr>
          <p:nvPr/>
        </p:nvSpPr>
        <p:spPr bwMode="auto">
          <a:xfrm>
            <a:off x="15197138" y="11815763"/>
            <a:ext cx="14390687" cy="303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53" tIns="42177" rIns="84353" bIns="42177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 (Text: 24 points)</a:t>
            </a:r>
          </a:p>
        </p:txBody>
      </p:sp>
      <p:sp>
        <p:nvSpPr>
          <p:cNvPr id="3088" name="TextBox 15"/>
          <p:cNvSpPr txBox="1">
            <a:spLocks noChangeArrowheads="1"/>
          </p:cNvSpPr>
          <p:nvPr/>
        </p:nvSpPr>
        <p:spPr bwMode="auto">
          <a:xfrm>
            <a:off x="1020763" y="17018000"/>
            <a:ext cx="13876337" cy="303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53" tIns="42177" rIns="84353" bIns="42177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 (Text: 24 points)</a:t>
            </a:r>
          </a:p>
        </p:txBody>
      </p:sp>
      <p:sp>
        <p:nvSpPr>
          <p:cNvPr id="3089" name="TextBox 16"/>
          <p:cNvSpPr txBox="1">
            <a:spLocks noChangeArrowheads="1"/>
          </p:cNvSpPr>
          <p:nvPr/>
        </p:nvSpPr>
        <p:spPr bwMode="auto">
          <a:xfrm>
            <a:off x="1001713" y="21774150"/>
            <a:ext cx="13876337" cy="303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53" tIns="42177" rIns="84353" bIns="42177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 (Text: 24 points)</a:t>
            </a:r>
          </a:p>
        </p:txBody>
      </p:sp>
      <p:sp>
        <p:nvSpPr>
          <p:cNvPr id="3090" name="TextBox 17"/>
          <p:cNvSpPr txBox="1">
            <a:spLocks noChangeArrowheads="1"/>
          </p:cNvSpPr>
          <p:nvPr/>
        </p:nvSpPr>
        <p:spPr bwMode="auto">
          <a:xfrm>
            <a:off x="15709900" y="32053213"/>
            <a:ext cx="13877925" cy="303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53" tIns="42177" rIns="84353" bIns="42177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 (Text: 24 points)</a:t>
            </a:r>
          </a:p>
        </p:txBody>
      </p:sp>
      <p:sp>
        <p:nvSpPr>
          <p:cNvPr id="3091" name="TextBox 3"/>
          <p:cNvSpPr txBox="1">
            <a:spLocks noChangeArrowheads="1"/>
          </p:cNvSpPr>
          <p:nvPr/>
        </p:nvSpPr>
        <p:spPr bwMode="auto">
          <a:xfrm>
            <a:off x="15197138" y="15422563"/>
            <a:ext cx="13877925" cy="1261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53" tIns="42177" rIns="84353" bIns="42177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en-US" dirty="0"/>
              <a:t>Map, Graph, </a:t>
            </a:r>
            <a:r>
              <a:rPr lang="en-US" dirty="0" smtClean="0"/>
              <a:t>Chart (clearly visible from at least 1m distance)  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None/>
            </a:pPr>
            <a:r>
              <a:rPr lang="en-US" dirty="0"/>
              <a:t>Table (clearly visible from at least 1m distance)  </a:t>
            </a:r>
          </a:p>
          <a:p>
            <a:pPr eaLnBrk="1" hangingPunct="1"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None/>
            </a:pPr>
            <a:r>
              <a:rPr lang="en-US" dirty="0" smtClean="0"/>
              <a:t>Photographs (high resolution clearly </a:t>
            </a:r>
            <a:r>
              <a:rPr lang="en-US" dirty="0"/>
              <a:t>visible from at least 1m distance)  </a:t>
            </a:r>
          </a:p>
        </p:txBody>
      </p:sp>
      <p:sp>
        <p:nvSpPr>
          <p:cNvPr id="3092" name="TextBox 264"/>
          <p:cNvSpPr txBox="1">
            <a:spLocks noChangeArrowheads="1"/>
          </p:cNvSpPr>
          <p:nvPr/>
        </p:nvSpPr>
        <p:spPr bwMode="auto">
          <a:xfrm>
            <a:off x="15676563" y="35313938"/>
            <a:ext cx="13684250" cy="102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62" tIns="52181" rIns="104362" bIns="52181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3600" dirty="0" smtClean="0">
                <a:solidFill>
                  <a:srgbClr val="008000"/>
                </a:solidFill>
              </a:rPr>
              <a:t>References </a:t>
            </a:r>
            <a:r>
              <a:rPr lang="en-US" sz="3600" dirty="0" smtClean="0"/>
              <a:t>(sub heading:36 </a:t>
            </a:r>
            <a:r>
              <a:rPr lang="en-US" sz="3600" dirty="0"/>
              <a:t>points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(3-5 </a:t>
            </a:r>
            <a:r>
              <a:rPr lang="en-US" sz="2400" dirty="0" smtClean="0"/>
              <a:t>APA </a:t>
            </a:r>
            <a:r>
              <a:rPr lang="en-US" sz="2400" dirty="0" smtClean="0"/>
              <a:t>formatted </a:t>
            </a:r>
            <a:r>
              <a:rPr lang="en-US" sz="2400" dirty="0" smtClean="0"/>
              <a:t>references are preferable)</a:t>
            </a:r>
            <a:endParaRPr lang="en-US" sz="3600" dirty="0"/>
          </a:p>
        </p:txBody>
      </p:sp>
      <p:sp>
        <p:nvSpPr>
          <p:cNvPr id="3093" name="TextBox 20"/>
          <p:cNvSpPr txBox="1">
            <a:spLocks noChangeArrowheads="1"/>
          </p:cNvSpPr>
          <p:nvPr/>
        </p:nvSpPr>
        <p:spPr bwMode="auto">
          <a:xfrm>
            <a:off x="15709900" y="36353750"/>
            <a:ext cx="13877925" cy="303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53" tIns="42177" rIns="84353" bIns="42177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/>
              <a:t>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G </a:t>
            </a:r>
            <a:r>
              <a:rPr lang="en-US" sz="2400" dirty="0" smtClean="0"/>
              <a:t>(Reference </a:t>
            </a:r>
            <a:r>
              <a:rPr lang="en-US" sz="2400" dirty="0"/>
              <a:t>text: </a:t>
            </a:r>
            <a:r>
              <a:rPr lang="en-US" sz="2400" dirty="0" smtClean="0"/>
              <a:t>22 </a:t>
            </a:r>
            <a:r>
              <a:rPr lang="en-US" sz="2400" dirty="0"/>
              <a:t>points</a:t>
            </a:r>
            <a:r>
              <a:rPr lang="en-US" sz="2400" dirty="0" smtClean="0"/>
              <a:t>)</a:t>
            </a:r>
          </a:p>
        </p:txBody>
      </p:sp>
      <p:sp>
        <p:nvSpPr>
          <p:cNvPr id="3094" name="TextBox 21"/>
          <p:cNvSpPr txBox="1">
            <a:spLocks noChangeArrowheads="1"/>
          </p:cNvSpPr>
          <p:nvPr/>
        </p:nvSpPr>
        <p:spPr bwMode="auto">
          <a:xfrm>
            <a:off x="1103313" y="24945975"/>
            <a:ext cx="13876337" cy="1261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53" tIns="42177" rIns="84353" bIns="42177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en-US" dirty="0"/>
              <a:t>Table: List of materials/treatments/treatment combinations (clearly visible from at least 1m distance)  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Protocol used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Experiment al set-up photographs (high resolution clearly visible from at least 1m distance) </a:t>
            </a:r>
          </a:p>
        </p:txBody>
      </p:sp>
      <p:sp>
        <p:nvSpPr>
          <p:cNvPr id="24" name="TextBox 264"/>
          <p:cNvSpPr txBox="1">
            <a:spLocks noChangeArrowheads="1"/>
          </p:cNvSpPr>
          <p:nvPr/>
        </p:nvSpPr>
        <p:spPr bwMode="auto">
          <a:xfrm>
            <a:off x="1089025" y="39686185"/>
            <a:ext cx="13684250" cy="65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62" tIns="52181" rIns="104362" bIns="52181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3600" dirty="0" smtClean="0">
                <a:solidFill>
                  <a:srgbClr val="008000"/>
                </a:solidFill>
              </a:rPr>
              <a:t>Acknowledgments </a:t>
            </a:r>
            <a:r>
              <a:rPr lang="en-US" sz="3600" dirty="0" smtClean="0"/>
              <a:t>(sub heading: 36 </a:t>
            </a:r>
            <a:r>
              <a:rPr lang="en-US" sz="3600" dirty="0"/>
              <a:t>points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008000"/>
                </a:solidFill>
              </a:rPr>
              <a:t>  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3950" y="40345564"/>
            <a:ext cx="15640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GGGGGGGGGGGGGGGGGGGGGGGGGGGGGGGGGGGGGGGGGGGGGGGGGGGGGGGGGGGGGGGGGGGGGGGGGGGGGGGGGGGGGGGGGGGGGGGGGGGGGGGGGGGGGGGGGGGGGGGGGGGGGGGGGGGGGGGGGGGGGGGGGGGGGGGGGGGGGGGGGGGGGGGGGGGGGGGGGGGGGGGGGGGGGGGGGGGGGGGGGGGGGGGGGGGGGGGGGGGGGGGGGGGGGGGGGGGGGGGGGGGGGGGGGGGGGGGGGGGG </a:t>
            </a:r>
            <a:r>
              <a:rPr lang="en-US" sz="2400" dirty="0" smtClean="0"/>
              <a:t>(Text: 24 </a:t>
            </a:r>
            <a:r>
              <a:rPr lang="en-US" sz="2400" dirty="0"/>
              <a:t>points)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217</Words>
  <Application>Microsoft Office PowerPoint</Application>
  <PresentationFormat>Custom</PresentationFormat>
  <Paragraphs>70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IRRI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epanisales</dc:creator>
  <cp:lastModifiedBy>SazzadPC</cp:lastModifiedBy>
  <cp:revision>69</cp:revision>
  <dcterms:created xsi:type="dcterms:W3CDTF">2005-10-10T08:09:22Z</dcterms:created>
  <dcterms:modified xsi:type="dcterms:W3CDTF">2020-09-02T12:11:41Z</dcterms:modified>
</cp:coreProperties>
</file>